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42986325" cy="30175200"/>
  <p:notesSz cx="7023100" cy="9309100"/>
  <p:defaultTextStyle>
    <a:defPPr>
      <a:defRPr lang="en-US"/>
    </a:defPPr>
    <a:lvl1pPr marL="0" algn="l" defTabSz="209031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90318" algn="l" defTabSz="209031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80637" algn="l" defTabSz="209031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70955" algn="l" defTabSz="209031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61274" algn="l" defTabSz="209031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51592" algn="l" defTabSz="209031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41910" algn="l" defTabSz="209031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32229" algn="l" defTabSz="209031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22547" algn="l" defTabSz="2090318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56" autoAdjust="0"/>
    <p:restoredTop sz="97139" autoAdjust="0"/>
  </p:normalViewPr>
  <p:slideViewPr>
    <p:cSldViewPr snapToGrid="0" snapToObjects="1">
      <p:cViewPr>
        <p:scale>
          <a:sx n="33" d="100"/>
          <a:sy n="33" d="100"/>
        </p:scale>
        <p:origin x="-1938" y="-348"/>
      </p:cViewPr>
      <p:guideLst>
        <p:guide orient="horz" pos="9504"/>
        <p:guide pos="135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23975" y="9373872"/>
            <a:ext cx="36538376" cy="6468110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47949" y="17099280"/>
            <a:ext cx="30090428" cy="771144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903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806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709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612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515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419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322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225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3F0B6-9482-0F44-A997-B6D442653A1D}" type="datetimeFigureOut">
              <a:rPr lang="en-US" smtClean="0"/>
              <a:pPr/>
              <a:t>6/18/2014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C76CA-507F-1D4E-9B6C-7174FD95950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368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3F0B6-9482-0F44-A997-B6D442653A1D}" type="datetimeFigureOut">
              <a:rPr lang="en-US" smtClean="0"/>
              <a:pPr/>
              <a:t>6/18/2014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C76CA-507F-1D4E-9B6C-7174FD95950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790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846280" y="7571740"/>
            <a:ext cx="31918836" cy="161381440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089764" y="7571740"/>
            <a:ext cx="95040080" cy="161381440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3F0B6-9482-0F44-A997-B6D442653A1D}" type="datetimeFigureOut">
              <a:rPr lang="en-US" smtClean="0"/>
              <a:pPr/>
              <a:t>6/18/2014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C76CA-507F-1D4E-9B6C-7174FD95950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683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3F0B6-9482-0F44-A997-B6D442653A1D}" type="datetimeFigureOut">
              <a:rPr lang="en-US" smtClean="0"/>
              <a:pPr/>
              <a:t>6/18/2014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C76CA-507F-1D4E-9B6C-7174FD95950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867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5624" y="19390362"/>
            <a:ext cx="36538376" cy="5993130"/>
          </a:xfrm>
        </p:spPr>
        <p:txBody>
          <a:bodyPr anchor="t"/>
          <a:lstStyle>
            <a:lvl1pPr algn="l">
              <a:defRPr sz="183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5624" y="12789540"/>
            <a:ext cx="36538376" cy="6600822"/>
          </a:xfrm>
        </p:spPr>
        <p:txBody>
          <a:bodyPr anchor="b"/>
          <a:lstStyle>
            <a:lvl1pPr marL="0" indent="0">
              <a:buNone/>
              <a:defRPr sz="9100">
                <a:solidFill>
                  <a:schemeClr val="tx1">
                    <a:tint val="75000"/>
                  </a:schemeClr>
                </a:solidFill>
              </a:defRPr>
            </a:lvl1pPr>
            <a:lvl2pPr marL="2090318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80637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70955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61274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51592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4191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32229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72254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3F0B6-9482-0F44-A997-B6D442653A1D}" type="datetimeFigureOut">
              <a:rPr lang="en-US" smtClean="0"/>
              <a:pPr/>
              <a:t>6/18/2014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C76CA-507F-1D4E-9B6C-7174FD95950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362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089762" y="44131232"/>
            <a:ext cx="63479459" cy="124821950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285657" y="44131232"/>
            <a:ext cx="63479459" cy="124821950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3F0B6-9482-0F44-A997-B6D442653A1D}" type="datetimeFigureOut">
              <a:rPr lang="en-US" smtClean="0"/>
              <a:pPr/>
              <a:t>6/18/2014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C76CA-507F-1D4E-9B6C-7174FD95950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520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9316" y="1208407"/>
            <a:ext cx="38687693" cy="5029200"/>
          </a:xfrm>
        </p:spPr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49316" y="6754497"/>
            <a:ext cx="18993092" cy="2814953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90318" indent="0">
              <a:buNone/>
              <a:defRPr sz="9100" b="1"/>
            </a:lvl2pPr>
            <a:lvl3pPr marL="4180637" indent="0">
              <a:buNone/>
              <a:defRPr sz="8200" b="1"/>
            </a:lvl3pPr>
            <a:lvl4pPr marL="6270955" indent="0">
              <a:buNone/>
              <a:defRPr sz="7300" b="1"/>
            </a:lvl4pPr>
            <a:lvl5pPr marL="8361274" indent="0">
              <a:buNone/>
              <a:defRPr sz="7300" b="1"/>
            </a:lvl5pPr>
            <a:lvl6pPr marL="10451592" indent="0">
              <a:buNone/>
              <a:defRPr sz="7300" b="1"/>
            </a:lvl6pPr>
            <a:lvl7pPr marL="12541910" indent="0">
              <a:buNone/>
              <a:defRPr sz="7300" b="1"/>
            </a:lvl7pPr>
            <a:lvl8pPr marL="14632229" indent="0">
              <a:buNone/>
              <a:defRPr sz="7300" b="1"/>
            </a:lvl8pPr>
            <a:lvl9pPr marL="16722547" indent="0">
              <a:buNone/>
              <a:defRPr sz="73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49316" y="9569450"/>
            <a:ext cx="18993092" cy="17385667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836458" y="6754497"/>
            <a:ext cx="19000553" cy="2814953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90318" indent="0">
              <a:buNone/>
              <a:defRPr sz="9100" b="1"/>
            </a:lvl2pPr>
            <a:lvl3pPr marL="4180637" indent="0">
              <a:buNone/>
              <a:defRPr sz="8200" b="1"/>
            </a:lvl3pPr>
            <a:lvl4pPr marL="6270955" indent="0">
              <a:buNone/>
              <a:defRPr sz="7300" b="1"/>
            </a:lvl4pPr>
            <a:lvl5pPr marL="8361274" indent="0">
              <a:buNone/>
              <a:defRPr sz="7300" b="1"/>
            </a:lvl5pPr>
            <a:lvl6pPr marL="10451592" indent="0">
              <a:buNone/>
              <a:defRPr sz="7300" b="1"/>
            </a:lvl6pPr>
            <a:lvl7pPr marL="12541910" indent="0">
              <a:buNone/>
              <a:defRPr sz="7300" b="1"/>
            </a:lvl7pPr>
            <a:lvl8pPr marL="14632229" indent="0">
              <a:buNone/>
              <a:defRPr sz="7300" b="1"/>
            </a:lvl8pPr>
            <a:lvl9pPr marL="16722547" indent="0">
              <a:buNone/>
              <a:defRPr sz="73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836458" y="9569450"/>
            <a:ext cx="19000553" cy="17385667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3F0B6-9482-0F44-A997-B6D442653A1D}" type="datetimeFigureOut">
              <a:rPr lang="en-US" smtClean="0"/>
              <a:pPr/>
              <a:t>6/18/2014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C76CA-507F-1D4E-9B6C-7174FD95950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061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3F0B6-9482-0F44-A997-B6D442653A1D}" type="datetimeFigureOut">
              <a:rPr lang="en-US" smtClean="0"/>
              <a:pPr/>
              <a:t>6/18/2014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C76CA-507F-1D4E-9B6C-7174FD95950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016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3F0B6-9482-0F44-A997-B6D442653A1D}" type="datetimeFigureOut">
              <a:rPr lang="en-US" smtClean="0"/>
              <a:pPr/>
              <a:t>6/18/2014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C76CA-507F-1D4E-9B6C-7174FD95950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545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9323" y="1201420"/>
            <a:ext cx="14142205" cy="5113020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06461" y="1201425"/>
            <a:ext cx="24030550" cy="25753697"/>
          </a:xfrm>
        </p:spPr>
        <p:txBody>
          <a:bodyPr/>
          <a:lstStyle>
            <a:lvl1pPr>
              <a:defRPr sz="14600"/>
            </a:lvl1pPr>
            <a:lvl2pPr>
              <a:defRPr sz="12800"/>
            </a:lvl2pPr>
            <a:lvl3pPr>
              <a:defRPr sz="11000"/>
            </a:lvl3pPr>
            <a:lvl4pPr>
              <a:defRPr sz="9100"/>
            </a:lvl4pPr>
            <a:lvl5pPr>
              <a:defRPr sz="9100"/>
            </a:lvl5pPr>
            <a:lvl6pPr>
              <a:defRPr sz="9100"/>
            </a:lvl6pPr>
            <a:lvl7pPr>
              <a:defRPr sz="9100"/>
            </a:lvl7pPr>
            <a:lvl8pPr>
              <a:defRPr sz="9100"/>
            </a:lvl8pPr>
            <a:lvl9pPr>
              <a:defRPr sz="91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49323" y="6314445"/>
            <a:ext cx="14142205" cy="20640677"/>
          </a:xfrm>
        </p:spPr>
        <p:txBody>
          <a:bodyPr/>
          <a:lstStyle>
            <a:lvl1pPr marL="0" indent="0">
              <a:buNone/>
              <a:defRPr sz="6400"/>
            </a:lvl1pPr>
            <a:lvl2pPr marL="2090318" indent="0">
              <a:buNone/>
              <a:defRPr sz="5500"/>
            </a:lvl2pPr>
            <a:lvl3pPr marL="4180637" indent="0">
              <a:buNone/>
              <a:defRPr sz="4600"/>
            </a:lvl3pPr>
            <a:lvl4pPr marL="6270955" indent="0">
              <a:buNone/>
              <a:defRPr sz="4100"/>
            </a:lvl4pPr>
            <a:lvl5pPr marL="8361274" indent="0">
              <a:buNone/>
              <a:defRPr sz="4100"/>
            </a:lvl5pPr>
            <a:lvl6pPr marL="10451592" indent="0">
              <a:buNone/>
              <a:defRPr sz="4100"/>
            </a:lvl6pPr>
            <a:lvl7pPr marL="12541910" indent="0">
              <a:buNone/>
              <a:defRPr sz="4100"/>
            </a:lvl7pPr>
            <a:lvl8pPr marL="14632229" indent="0">
              <a:buNone/>
              <a:defRPr sz="4100"/>
            </a:lvl8pPr>
            <a:lvl9pPr marL="16722547" indent="0">
              <a:buNone/>
              <a:defRPr sz="41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3F0B6-9482-0F44-A997-B6D442653A1D}" type="datetimeFigureOut">
              <a:rPr lang="en-US" smtClean="0"/>
              <a:pPr/>
              <a:t>6/18/2014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C76CA-507F-1D4E-9B6C-7174FD95950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087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5620" y="21122643"/>
            <a:ext cx="25791795" cy="2493647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425620" y="2696211"/>
            <a:ext cx="25791795" cy="18105120"/>
          </a:xfrm>
        </p:spPr>
        <p:txBody>
          <a:bodyPr/>
          <a:lstStyle>
            <a:lvl1pPr marL="0" indent="0">
              <a:buNone/>
              <a:defRPr sz="14600"/>
            </a:lvl1pPr>
            <a:lvl2pPr marL="2090318" indent="0">
              <a:buNone/>
              <a:defRPr sz="12800"/>
            </a:lvl2pPr>
            <a:lvl3pPr marL="4180637" indent="0">
              <a:buNone/>
              <a:defRPr sz="11000"/>
            </a:lvl3pPr>
            <a:lvl4pPr marL="6270955" indent="0">
              <a:buNone/>
              <a:defRPr sz="9100"/>
            </a:lvl4pPr>
            <a:lvl5pPr marL="8361274" indent="0">
              <a:buNone/>
              <a:defRPr sz="9100"/>
            </a:lvl5pPr>
            <a:lvl6pPr marL="10451592" indent="0">
              <a:buNone/>
              <a:defRPr sz="9100"/>
            </a:lvl6pPr>
            <a:lvl7pPr marL="12541910" indent="0">
              <a:buNone/>
              <a:defRPr sz="9100"/>
            </a:lvl7pPr>
            <a:lvl8pPr marL="14632229" indent="0">
              <a:buNone/>
              <a:defRPr sz="9100"/>
            </a:lvl8pPr>
            <a:lvl9pPr marL="16722547" indent="0">
              <a:buNone/>
              <a:defRPr sz="91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25620" y="23616287"/>
            <a:ext cx="25791795" cy="3541393"/>
          </a:xfrm>
        </p:spPr>
        <p:txBody>
          <a:bodyPr/>
          <a:lstStyle>
            <a:lvl1pPr marL="0" indent="0">
              <a:buNone/>
              <a:defRPr sz="6400"/>
            </a:lvl1pPr>
            <a:lvl2pPr marL="2090318" indent="0">
              <a:buNone/>
              <a:defRPr sz="5500"/>
            </a:lvl2pPr>
            <a:lvl3pPr marL="4180637" indent="0">
              <a:buNone/>
              <a:defRPr sz="4600"/>
            </a:lvl3pPr>
            <a:lvl4pPr marL="6270955" indent="0">
              <a:buNone/>
              <a:defRPr sz="4100"/>
            </a:lvl4pPr>
            <a:lvl5pPr marL="8361274" indent="0">
              <a:buNone/>
              <a:defRPr sz="4100"/>
            </a:lvl5pPr>
            <a:lvl6pPr marL="10451592" indent="0">
              <a:buNone/>
              <a:defRPr sz="4100"/>
            </a:lvl6pPr>
            <a:lvl7pPr marL="12541910" indent="0">
              <a:buNone/>
              <a:defRPr sz="4100"/>
            </a:lvl7pPr>
            <a:lvl8pPr marL="14632229" indent="0">
              <a:buNone/>
              <a:defRPr sz="4100"/>
            </a:lvl8pPr>
            <a:lvl9pPr marL="16722547" indent="0">
              <a:buNone/>
              <a:defRPr sz="41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3F0B6-9482-0F44-A997-B6D442653A1D}" type="datetimeFigureOut">
              <a:rPr lang="en-US" smtClean="0"/>
              <a:pPr/>
              <a:t>6/18/2014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C76CA-507F-1D4E-9B6C-7174FD95950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327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49316" y="1208407"/>
            <a:ext cx="38687693" cy="5029200"/>
          </a:xfrm>
          <a:prstGeom prst="rect">
            <a:avLst/>
          </a:prstGeom>
        </p:spPr>
        <p:txBody>
          <a:bodyPr vert="horz" lIns="418064" tIns="209032" rIns="418064" bIns="209032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49316" y="7040882"/>
            <a:ext cx="38687693" cy="19914238"/>
          </a:xfrm>
          <a:prstGeom prst="rect">
            <a:avLst/>
          </a:prstGeom>
        </p:spPr>
        <p:txBody>
          <a:bodyPr vert="horz" lIns="418064" tIns="209032" rIns="418064" bIns="209032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49316" y="27967942"/>
            <a:ext cx="10030143" cy="1606550"/>
          </a:xfrm>
          <a:prstGeom prst="rect">
            <a:avLst/>
          </a:prstGeom>
        </p:spPr>
        <p:txBody>
          <a:bodyPr vert="horz" lIns="418064" tIns="209032" rIns="418064" bIns="209032" rtlCol="0" anchor="ctr"/>
          <a:lstStyle>
            <a:lvl1pPr algn="l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83F0B6-9482-0F44-A997-B6D442653A1D}" type="datetimeFigureOut">
              <a:rPr lang="en-US" smtClean="0"/>
              <a:pPr/>
              <a:t>6/18/2014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686995" y="27967942"/>
            <a:ext cx="13612336" cy="1606550"/>
          </a:xfrm>
          <a:prstGeom prst="rect">
            <a:avLst/>
          </a:prstGeom>
        </p:spPr>
        <p:txBody>
          <a:bodyPr vert="horz" lIns="418064" tIns="209032" rIns="418064" bIns="209032" rtlCol="0" anchor="ctr"/>
          <a:lstStyle>
            <a:lvl1pPr algn="ct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806866" y="27967942"/>
            <a:ext cx="10030143" cy="1606550"/>
          </a:xfrm>
          <a:prstGeom prst="rect">
            <a:avLst/>
          </a:prstGeom>
        </p:spPr>
        <p:txBody>
          <a:bodyPr vert="horz" lIns="418064" tIns="209032" rIns="418064" bIns="209032" rtlCol="0" anchor="ctr"/>
          <a:lstStyle>
            <a:lvl1pPr algn="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3C76CA-507F-1D4E-9B6C-7174FD95950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697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090318" rtl="0" eaLnBrk="1" latinLnBrk="0" hangingPunct="1">
        <a:spcBef>
          <a:spcPct val="0"/>
        </a:spcBef>
        <a:buNone/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7739" indent="-1567739" algn="l" defTabSz="2090318" rtl="0" eaLnBrk="1" latinLnBrk="0" hangingPunct="1">
        <a:spcBef>
          <a:spcPct val="20000"/>
        </a:spcBef>
        <a:buFont typeface="Arial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6767" indent="-1306449" algn="l" defTabSz="2090318" rtl="0" eaLnBrk="1" latinLnBrk="0" hangingPunct="1">
        <a:spcBef>
          <a:spcPct val="20000"/>
        </a:spcBef>
        <a:buFont typeface="Arial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25796" indent="-1045159" algn="l" defTabSz="2090318" rtl="0" eaLnBrk="1" latinLnBrk="0" hangingPunct="1">
        <a:spcBef>
          <a:spcPct val="20000"/>
        </a:spcBef>
        <a:buFont typeface="Arial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16114" indent="-1045159" algn="l" defTabSz="2090318" rtl="0" eaLnBrk="1" latinLnBrk="0" hangingPunct="1">
        <a:spcBef>
          <a:spcPct val="20000"/>
        </a:spcBef>
        <a:buFont typeface="Arial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406433" indent="-1045159" algn="l" defTabSz="2090318" rtl="0" eaLnBrk="1" latinLnBrk="0" hangingPunct="1">
        <a:spcBef>
          <a:spcPct val="20000"/>
        </a:spcBef>
        <a:buFont typeface="Arial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96751" indent="-1045159" algn="l" defTabSz="2090318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87070" indent="-1045159" algn="l" defTabSz="2090318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77388" indent="-1045159" algn="l" defTabSz="2090318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67706" indent="-1045159" algn="l" defTabSz="2090318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90318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90318" algn="l" defTabSz="2090318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80637" algn="l" defTabSz="2090318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70955" algn="l" defTabSz="2090318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61274" algn="l" defTabSz="2090318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51592" algn="l" defTabSz="2090318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41910" algn="l" defTabSz="2090318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32229" algn="l" defTabSz="2090318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22547" algn="l" defTabSz="2090318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gif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emf"/><Relationship Id="rId5" Type="http://schemas.openxmlformats.org/officeDocument/2006/relationships/image" Target="../media/image4.jpe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ounded Rectangle 27"/>
          <p:cNvSpPr/>
          <p:nvPr/>
        </p:nvSpPr>
        <p:spPr>
          <a:xfrm>
            <a:off x="24588418" y="23928873"/>
            <a:ext cx="7139816" cy="5851733"/>
          </a:xfrm>
          <a:prstGeom prst="roundRect">
            <a:avLst/>
          </a:prstGeom>
          <a:solidFill>
            <a:schemeClr val="accent1">
              <a:alpha val="0"/>
            </a:schemeClr>
          </a:solidFill>
          <a:ln>
            <a:solidFill>
              <a:schemeClr val="accent1">
                <a:shade val="95000"/>
                <a:satMod val="105000"/>
                <a:alpha val="52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" name="Rounded Rectangle 103"/>
          <p:cNvSpPr/>
          <p:nvPr/>
        </p:nvSpPr>
        <p:spPr>
          <a:xfrm>
            <a:off x="19498568" y="15118408"/>
            <a:ext cx="10489552" cy="7121908"/>
          </a:xfrm>
          <a:prstGeom prst="roundRect">
            <a:avLst/>
          </a:prstGeom>
          <a:solidFill>
            <a:schemeClr val="tx2">
              <a:alpha val="5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590550" y="15282566"/>
            <a:ext cx="8865722" cy="6957750"/>
          </a:xfrm>
          <a:prstGeom prst="roundRect">
            <a:avLst/>
          </a:prstGeom>
          <a:solidFill>
            <a:schemeClr val="tx2">
              <a:alpha val="5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Content Placeholder 2"/>
          <p:cNvSpPr txBox="1">
            <a:spLocks/>
          </p:cNvSpPr>
          <p:nvPr/>
        </p:nvSpPr>
        <p:spPr>
          <a:xfrm>
            <a:off x="3456559" y="9451873"/>
            <a:ext cx="37288787" cy="19773900"/>
          </a:xfrm>
          <a:prstGeom prst="rect">
            <a:avLst/>
          </a:prstGeom>
        </p:spPr>
        <p:txBody>
          <a:bodyPr vert="horz" lIns="418064" tIns="209032" rIns="418064" bIns="209032" rtlCol="0">
            <a:normAutofit/>
          </a:bodyPr>
          <a:lstStyle/>
          <a:p>
            <a:pPr marL="0" marR="0" lvl="0" indent="0" algn="ctr" defTabSz="209031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CA" sz="72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ctr" defTabSz="209031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CA" sz="80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30225935" y="4999122"/>
            <a:ext cx="1291510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6000" b="1" dirty="0" smtClean="0">
                <a:solidFill>
                  <a:schemeClr val="accent6">
                    <a:lumMod val="50000"/>
                  </a:schemeClr>
                </a:solidFill>
              </a:rPr>
              <a:t>Our Approach</a:t>
            </a:r>
          </a:p>
        </p:txBody>
      </p:sp>
      <p:sp>
        <p:nvSpPr>
          <p:cNvPr id="132" name="Rectangle 131"/>
          <p:cNvSpPr/>
          <p:nvPr/>
        </p:nvSpPr>
        <p:spPr>
          <a:xfrm>
            <a:off x="1721619" y="13496925"/>
            <a:ext cx="6638017" cy="1438276"/>
          </a:xfrm>
          <a:prstGeom prst="rect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45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Characterizing the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45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Domain of Blogs</a:t>
            </a:r>
          </a:p>
        </p:txBody>
      </p:sp>
      <p:sp>
        <p:nvSpPr>
          <p:cNvPr id="133" name="Rectangle 132"/>
          <p:cNvSpPr/>
          <p:nvPr/>
        </p:nvSpPr>
        <p:spPr>
          <a:xfrm>
            <a:off x="10518011" y="13496925"/>
            <a:ext cx="7093285" cy="1333499"/>
          </a:xfrm>
          <a:prstGeom prst="rect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45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Blog Data and Tasks Abstractions</a:t>
            </a:r>
          </a:p>
        </p:txBody>
      </p:sp>
      <p:sp>
        <p:nvSpPr>
          <p:cNvPr id="134" name="Rectangle 133"/>
          <p:cNvSpPr/>
          <p:nvPr/>
        </p:nvSpPr>
        <p:spPr>
          <a:xfrm>
            <a:off x="32163123" y="13420727"/>
            <a:ext cx="10282151" cy="1381124"/>
          </a:xfrm>
          <a:prstGeom prst="rect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45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ConVis</a:t>
            </a:r>
            <a:r>
              <a:rPr kumimoji="0" lang="en-CA" sz="45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: Interactive Visualization of Conversations</a:t>
            </a:r>
          </a:p>
        </p:txBody>
      </p:sp>
      <p:sp>
        <p:nvSpPr>
          <p:cNvPr id="135" name="Rectangle 134"/>
          <p:cNvSpPr/>
          <p:nvPr/>
        </p:nvSpPr>
        <p:spPr>
          <a:xfrm>
            <a:off x="20741967" y="13420726"/>
            <a:ext cx="8304751" cy="1333499"/>
          </a:xfrm>
          <a:prstGeom prst="rect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45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Extracting Data from Blogs</a:t>
            </a:r>
          </a:p>
        </p:txBody>
      </p:sp>
      <p:sp>
        <p:nvSpPr>
          <p:cNvPr id="136" name="Down Arrow 135"/>
          <p:cNvSpPr/>
          <p:nvPr/>
        </p:nvSpPr>
        <p:spPr>
          <a:xfrm rot="16200000">
            <a:off x="9162386" y="13430379"/>
            <a:ext cx="587773" cy="1659870"/>
          </a:xfrm>
          <a:prstGeom prst="downArrow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9" name="Rectangle 138"/>
          <p:cNvSpPr/>
          <p:nvPr/>
        </p:nvSpPr>
        <p:spPr>
          <a:xfrm>
            <a:off x="30547453" y="8534400"/>
            <a:ext cx="9682163" cy="1981200"/>
          </a:xfrm>
          <a:prstGeom prst="rect">
            <a:avLst/>
          </a:prstGeom>
          <a:noFill/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CA" sz="4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What NLP methods should be applied?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CA" sz="4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What metadata are important?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CA" sz="4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How the information should be visualized?</a:t>
            </a:r>
          </a:p>
        </p:txBody>
      </p:sp>
      <p:sp>
        <p:nvSpPr>
          <p:cNvPr id="140" name="Rectangle 139"/>
          <p:cNvSpPr/>
          <p:nvPr/>
        </p:nvSpPr>
        <p:spPr>
          <a:xfrm>
            <a:off x="30476938" y="6291506"/>
            <a:ext cx="9682161" cy="1477328"/>
          </a:xfrm>
          <a:prstGeom prst="rect">
            <a:avLst/>
          </a:prstGeom>
          <a:noFill/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R="0" lvl="0" indent="2286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5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User centered design</a:t>
            </a:r>
          </a:p>
          <a:p>
            <a:pPr marL="0" marR="0" lvl="1" indent="2286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40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Apply Nested Model [Munzner 2009]</a:t>
            </a:r>
          </a:p>
        </p:txBody>
      </p:sp>
      <p:sp>
        <p:nvSpPr>
          <p:cNvPr id="141" name="Down Arrow 140"/>
          <p:cNvSpPr/>
          <p:nvPr/>
        </p:nvSpPr>
        <p:spPr>
          <a:xfrm>
            <a:off x="34589661" y="7817434"/>
            <a:ext cx="609600" cy="685800"/>
          </a:xfrm>
          <a:prstGeom prst="downArrow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43" name="Picture 4" descr="F:\Dropbox\PhD Research\rpe\chi-paper-format-latex\figures\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28812" y="15931118"/>
            <a:ext cx="12405112" cy="5672121"/>
          </a:xfrm>
          <a:prstGeom prst="rect">
            <a:avLst/>
          </a:prstGeom>
          <a:noFill/>
        </p:spPr>
      </p:pic>
      <p:sp>
        <p:nvSpPr>
          <p:cNvPr id="144" name="Rectangle 143"/>
          <p:cNvSpPr/>
          <p:nvPr/>
        </p:nvSpPr>
        <p:spPr>
          <a:xfrm>
            <a:off x="30499327" y="15958567"/>
            <a:ext cx="2568508" cy="5709586"/>
          </a:xfrm>
          <a:prstGeom prst="rect">
            <a:avLst/>
          </a:prstGeom>
          <a:solidFill>
            <a:srgbClr val="4F81BD">
              <a:lumMod val="75000"/>
              <a:alpha val="0"/>
            </a:srgbClr>
          </a:solidFill>
          <a:ln w="25400" cap="flat" cmpd="sng" algn="ctr">
            <a:solidFill>
              <a:sysClr val="window" lastClr="FFFFFF">
                <a:lumMod val="65000"/>
                <a:alpha val="6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35756184" y="15946889"/>
            <a:ext cx="2182524" cy="5692775"/>
          </a:xfrm>
          <a:prstGeom prst="rect">
            <a:avLst/>
          </a:prstGeom>
          <a:solidFill>
            <a:srgbClr val="4F81BD">
              <a:lumMod val="75000"/>
              <a:alpha val="0"/>
            </a:srgbClr>
          </a:solidFill>
          <a:ln w="25400" cap="flat" cmpd="sng" algn="ctr">
            <a:solidFill>
              <a:sysClr val="window" lastClr="FFFFFF">
                <a:lumMod val="65000"/>
                <a:alpha val="6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38114281" y="16028431"/>
            <a:ext cx="4756950" cy="5523364"/>
          </a:xfrm>
          <a:prstGeom prst="rect">
            <a:avLst/>
          </a:prstGeom>
          <a:solidFill>
            <a:srgbClr val="4F81BD">
              <a:lumMod val="75000"/>
              <a:alpha val="0"/>
            </a:srgbClr>
          </a:solidFill>
          <a:ln w="25400" cap="flat" cmpd="sng" algn="ctr">
            <a:solidFill>
              <a:sysClr val="window" lastClr="FFFFFF">
                <a:lumMod val="65000"/>
                <a:alpha val="6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7" name="Rectangle 146"/>
          <p:cNvSpPr/>
          <p:nvPr/>
        </p:nvSpPr>
        <p:spPr>
          <a:xfrm>
            <a:off x="33165256" y="15958567"/>
            <a:ext cx="2506958" cy="5709586"/>
          </a:xfrm>
          <a:prstGeom prst="rect">
            <a:avLst/>
          </a:prstGeom>
          <a:solidFill>
            <a:srgbClr val="4F81BD">
              <a:lumMod val="75000"/>
              <a:alpha val="0"/>
            </a:srgbClr>
          </a:solidFill>
          <a:ln w="25400" cap="flat" cmpd="sng" algn="ctr">
            <a:solidFill>
              <a:sysClr val="window" lastClr="FFFFFF">
                <a:lumMod val="65000"/>
                <a:alpha val="65000"/>
              </a:sys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8" name="TextBox 147"/>
          <p:cNvSpPr txBox="1"/>
          <p:nvPr/>
        </p:nvSpPr>
        <p:spPr>
          <a:xfrm>
            <a:off x="32904574" y="21593984"/>
            <a:ext cx="36939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bn-BD" sz="3000" b="0" i="1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Thread Overview</a:t>
            </a:r>
            <a:endParaRPr kumimoji="0" lang="en-CA" sz="30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149" name="TextBox 148"/>
          <p:cNvSpPr txBox="1"/>
          <p:nvPr/>
        </p:nvSpPr>
        <p:spPr>
          <a:xfrm>
            <a:off x="30988226" y="21591953"/>
            <a:ext cx="168331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bn-BD" sz="3000" b="0" i="1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Topics</a:t>
            </a:r>
            <a:endParaRPr kumimoji="0" lang="en-CA" sz="30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36357384" y="21597523"/>
            <a:ext cx="18219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bn-BD" sz="3000" b="0" i="1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Authors</a:t>
            </a:r>
            <a:endParaRPr kumimoji="0" lang="en-CA" sz="30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38368108" y="21603239"/>
            <a:ext cx="407716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bn-BD" sz="3000" b="0" i="1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rPr>
              <a:t>Conversation view</a:t>
            </a:r>
            <a:endParaRPr kumimoji="0" lang="en-CA" sz="3000" b="0" i="1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</a:endParaRPr>
          </a:p>
        </p:txBody>
      </p:sp>
      <p:pic>
        <p:nvPicPr>
          <p:cNvPr id="153" name="Picture 1"/>
          <p:cNvPicPr>
            <a:picLocks noChangeAspect="1" noChangeArrowheads="1"/>
          </p:cNvPicPr>
          <p:nvPr/>
        </p:nvPicPr>
        <p:blipFill>
          <a:blip r:embed="rId3" cstate="print"/>
          <a:srcRect l="23125" t="12222" r="61875" b="83334"/>
          <a:stretch>
            <a:fillRect/>
          </a:stretch>
        </p:blipFill>
        <p:spPr bwMode="auto">
          <a:xfrm>
            <a:off x="36730540" y="15373348"/>
            <a:ext cx="2568508" cy="3775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4" name="Rectangle 153"/>
          <p:cNvSpPr/>
          <p:nvPr/>
        </p:nvSpPr>
        <p:spPr>
          <a:xfrm>
            <a:off x="34634096" y="15256876"/>
            <a:ext cx="224417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highly negative</a:t>
            </a:r>
            <a:endParaRPr kumimoji="0" lang="en-CA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5" name="Rectangle 154"/>
          <p:cNvSpPr/>
          <p:nvPr/>
        </p:nvSpPr>
        <p:spPr>
          <a:xfrm>
            <a:off x="39391999" y="15372988"/>
            <a:ext cx="233793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highly</a:t>
            </a:r>
            <a:r>
              <a:rPr kumimoji="0" lang="bn-BD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 </a:t>
            </a:r>
            <a:r>
              <a:rPr kumimoji="0" lang="en-CA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positive</a:t>
            </a:r>
            <a:endParaRPr kumimoji="0" lang="en-CA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6" name="Right Brace 155"/>
          <p:cNvSpPr/>
          <p:nvPr/>
        </p:nvSpPr>
        <p:spPr>
          <a:xfrm>
            <a:off x="39286300" y="15373349"/>
            <a:ext cx="64211" cy="401699"/>
          </a:xfrm>
          <a:prstGeom prst="rightBrace">
            <a:avLst/>
          </a:prstGeom>
          <a:noFill/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57" name="Straight Arrow Connector 156"/>
          <p:cNvCxnSpPr>
            <a:stCxn id="156" idx="1"/>
            <a:endCxn id="158" idx="1"/>
          </p:cNvCxnSpPr>
          <p:nvPr/>
        </p:nvCxnSpPr>
        <p:spPr>
          <a:xfrm flipV="1">
            <a:off x="39350511" y="15118407"/>
            <a:ext cx="282096" cy="455792"/>
          </a:xfrm>
          <a:prstGeom prst="straightConnector1">
            <a:avLst/>
          </a:prstGeom>
          <a:noFill/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arrow"/>
          </a:ln>
          <a:effectLst/>
        </p:spPr>
      </p:cxnSp>
      <p:sp>
        <p:nvSpPr>
          <p:cNvPr id="158" name="Rectangle 157"/>
          <p:cNvSpPr/>
          <p:nvPr/>
        </p:nvSpPr>
        <p:spPr>
          <a:xfrm>
            <a:off x="39632607" y="14887574"/>
            <a:ext cx="28322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comment length</a:t>
            </a:r>
          </a:p>
        </p:txBody>
      </p:sp>
      <p:sp>
        <p:nvSpPr>
          <p:cNvPr id="159" name="Right Arrow 158"/>
          <p:cNvSpPr/>
          <p:nvPr/>
        </p:nvSpPr>
        <p:spPr>
          <a:xfrm rot="19413524">
            <a:off x="34123389" y="16308461"/>
            <a:ext cx="2776120" cy="469417"/>
          </a:xfrm>
          <a:prstGeom prst="rightArrow">
            <a:avLst/>
          </a:prstGeom>
          <a:solidFill>
            <a:srgbClr val="1F497D">
              <a:lumMod val="40000"/>
              <a:lumOff val="60000"/>
              <a:alpha val="65000"/>
            </a:srgbClr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67" name="Picture 2"/>
          <p:cNvPicPr>
            <a:picLocks noChangeAspect="1" noChangeArrowheads="1"/>
          </p:cNvPicPr>
          <p:nvPr/>
        </p:nvPicPr>
        <p:blipFill rotWithShape="1">
          <a:blip r:embed="rId4" cstate="print"/>
          <a:srcRect l="62457" t="39375" r="26396" b="51504"/>
          <a:stretch/>
        </p:blipFill>
        <p:spPr bwMode="auto">
          <a:xfrm>
            <a:off x="27862919" y="24329349"/>
            <a:ext cx="3694176" cy="17004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8" name="TextBox 167"/>
          <p:cNvSpPr txBox="1"/>
          <p:nvPr/>
        </p:nvSpPr>
        <p:spPr>
          <a:xfrm>
            <a:off x="32632649" y="23013507"/>
            <a:ext cx="9812623" cy="630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6000" b="1" dirty="0" smtClean="0">
                <a:solidFill>
                  <a:schemeClr val="accent6">
                    <a:lumMod val="50000"/>
                  </a:schemeClr>
                </a:solidFill>
              </a:rPr>
              <a:t>Future Directions</a:t>
            </a:r>
          </a:p>
          <a:p>
            <a:pPr>
              <a:buClr>
                <a:schemeClr val="accent6">
                  <a:lumMod val="75000"/>
                </a:schemeClr>
              </a:buClr>
              <a:buSzPct val="80000"/>
            </a:pPr>
            <a:endParaRPr lang="en-CA" sz="1200" dirty="0" smtClean="0"/>
          </a:p>
          <a:p>
            <a:pPr marL="542925" indent="-542925">
              <a:buClr>
                <a:schemeClr val="accent6">
                  <a:lumMod val="75000"/>
                </a:schemeClr>
              </a:buClr>
              <a:buSzPct val="80000"/>
              <a:buFont typeface="Wingdings" pitchFamily="2" charset="2"/>
              <a:buChar char="q"/>
            </a:pPr>
            <a:r>
              <a:rPr lang="en-CA" sz="4000" dirty="0" smtClean="0"/>
              <a:t>Couple </a:t>
            </a:r>
            <a:r>
              <a:rPr lang="en-CA" sz="4000" dirty="0" smtClean="0"/>
              <a:t>advanced NLP Methods with</a:t>
            </a:r>
          </a:p>
          <a:p>
            <a:pPr marL="628650">
              <a:buClr>
                <a:schemeClr val="accent6">
                  <a:lumMod val="75000"/>
                </a:schemeClr>
              </a:buClr>
              <a:buSzPct val="80000"/>
            </a:pPr>
            <a:r>
              <a:rPr lang="en-CA" sz="4000" dirty="0" smtClean="0"/>
              <a:t>Interactive Visualizations</a:t>
            </a:r>
            <a:endParaRPr lang="en-CA" sz="4000" dirty="0" smtClean="0">
              <a:latin typeface="+mj-lt"/>
            </a:endParaRPr>
          </a:p>
          <a:p>
            <a:pPr marL="571500" indent="-571500">
              <a:buClr>
                <a:schemeClr val="accent6">
                  <a:lumMod val="75000"/>
                </a:schemeClr>
              </a:buClr>
              <a:buSzPct val="80000"/>
            </a:pPr>
            <a:r>
              <a:rPr lang="en-CA" sz="4000" dirty="0" smtClean="0">
                <a:latin typeface="+mj-lt"/>
              </a:rPr>
              <a:t> </a:t>
            </a:r>
          </a:p>
          <a:p>
            <a:pPr marL="571500" indent="-571500">
              <a:buClr>
                <a:schemeClr val="accent6">
                  <a:lumMod val="75000"/>
                </a:schemeClr>
              </a:buClr>
              <a:buSzPct val="80000"/>
              <a:buFont typeface="Wingdings" pitchFamily="2" charset="2"/>
              <a:buChar char="q"/>
            </a:pPr>
            <a:r>
              <a:rPr lang="en-CA" sz="4000" dirty="0" smtClean="0">
                <a:latin typeface="+mj-lt"/>
              </a:rPr>
              <a:t>Run a summative evaluation</a:t>
            </a:r>
            <a:endParaRPr lang="en-CA" sz="4000" dirty="0">
              <a:latin typeface="+mj-lt"/>
            </a:endParaRPr>
          </a:p>
          <a:p>
            <a:endParaRPr lang="en-CA" dirty="0" smtClean="0">
              <a:latin typeface="NimbusRomNo9L-Regu"/>
            </a:endParaRPr>
          </a:p>
          <a:p>
            <a:endParaRPr lang="en-CA" dirty="0"/>
          </a:p>
        </p:txBody>
      </p:sp>
      <p:sp>
        <p:nvSpPr>
          <p:cNvPr id="169" name="Rectangle 168"/>
          <p:cNvSpPr/>
          <p:nvPr/>
        </p:nvSpPr>
        <p:spPr bwMode="auto">
          <a:xfrm>
            <a:off x="33067835" y="28292315"/>
            <a:ext cx="9495694" cy="142061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08050"/>
            <a:r>
              <a:rPr lang="en-CA" sz="4800" dirty="0" smtClean="0">
                <a:latin typeface="Arial" charset="0"/>
              </a:rPr>
              <a:t>For live demo and related papers:</a:t>
            </a:r>
          </a:p>
          <a:p>
            <a:pPr defTabSz="908050"/>
            <a:r>
              <a:rPr lang="en-CA" sz="4000" dirty="0">
                <a:latin typeface="Arial" charset="0"/>
              </a:rPr>
              <a:t>http://www.cs.ubc.ca/~enamul/convis/</a:t>
            </a:r>
            <a:endParaRPr lang="en-CA" sz="4000" b="1" dirty="0">
              <a:latin typeface="Arial" charset="0"/>
            </a:endParaRPr>
          </a:p>
          <a:p>
            <a:pPr defTabSz="908050"/>
            <a:endParaRPr lang="en-CA" sz="4800" dirty="0" smtClean="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71" name="Text Box 15"/>
          <p:cNvSpPr txBox="1">
            <a:spLocks noChangeArrowheads="1"/>
          </p:cNvSpPr>
          <p:nvPr/>
        </p:nvSpPr>
        <p:spPr bwMode="auto">
          <a:xfrm>
            <a:off x="2086690" y="-228600"/>
            <a:ext cx="36804600" cy="2819400"/>
          </a:xfrm>
          <a:prstGeom prst="rect">
            <a:avLst/>
          </a:prstGeom>
          <a:noFill/>
          <a:ln>
            <a:noFill/>
          </a:ln>
          <a:extLst/>
        </p:spPr>
        <p:txBody>
          <a:bodyPr lIns="457200" tIns="914400" rIns="457200" bIns="457200" anchor="ctr" anchorCtr="1"/>
          <a:lstStyle>
            <a:lvl1pPr defTabSz="4389438">
              <a:defRPr sz="4000" b="1">
                <a:solidFill>
                  <a:srgbClr val="003399"/>
                </a:solidFill>
                <a:latin typeface="Arial" charset="0"/>
                <a:ea typeface="ＭＳ Ｐゴシック" charset="0"/>
              </a:defRPr>
            </a:lvl1pPr>
            <a:lvl2pPr marL="742950" indent="-285750" defTabSz="4389438">
              <a:defRPr sz="4000" b="1">
                <a:solidFill>
                  <a:srgbClr val="003399"/>
                </a:solidFill>
                <a:latin typeface="Arial" charset="0"/>
                <a:ea typeface="ＭＳ Ｐゴシック" charset="0"/>
              </a:defRPr>
            </a:lvl2pPr>
            <a:lvl3pPr marL="1143000" indent="-228600" defTabSz="4389438">
              <a:defRPr sz="4000" b="1">
                <a:solidFill>
                  <a:srgbClr val="003399"/>
                </a:solidFill>
                <a:latin typeface="Arial" charset="0"/>
                <a:ea typeface="ＭＳ Ｐゴシック" charset="0"/>
              </a:defRPr>
            </a:lvl3pPr>
            <a:lvl4pPr marL="1600200" indent="-228600" defTabSz="4389438">
              <a:defRPr sz="4000" b="1">
                <a:solidFill>
                  <a:srgbClr val="003399"/>
                </a:solidFill>
                <a:latin typeface="Arial" charset="0"/>
                <a:ea typeface="ＭＳ Ｐゴシック" charset="0"/>
              </a:defRPr>
            </a:lvl4pPr>
            <a:lvl5pPr marL="2057400" indent="-228600" defTabSz="4389438">
              <a:defRPr sz="4000" b="1">
                <a:solidFill>
                  <a:srgbClr val="003399"/>
                </a:solidFill>
                <a:latin typeface="Arial" charset="0"/>
                <a:ea typeface="ＭＳ Ｐゴシック" charset="0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003399"/>
                </a:solidFill>
                <a:latin typeface="Arial" charset="0"/>
                <a:ea typeface="ＭＳ Ｐゴシック" charset="0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003399"/>
                </a:solidFill>
                <a:latin typeface="Arial" charset="0"/>
                <a:ea typeface="ＭＳ Ｐゴシック" charset="0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003399"/>
                </a:solidFill>
                <a:latin typeface="Arial" charset="0"/>
                <a:ea typeface="ＭＳ Ｐゴシック" charset="0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4000" b="1">
                <a:solidFill>
                  <a:srgbClr val="003399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>
              <a:defRPr/>
            </a:pPr>
            <a:r>
              <a:rPr lang="en-CA" sz="8000" dirty="0" smtClean="0">
                <a:solidFill>
                  <a:srgbClr val="002060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Helvetica" charset="0"/>
                <a:cs typeface="Helvetica" charset="0"/>
              </a:rPr>
              <a:t>Interactive Exploration of Asynchronous Conversations: Applying a</a:t>
            </a:r>
          </a:p>
          <a:p>
            <a:pPr algn="ctr">
              <a:defRPr/>
            </a:pPr>
            <a:r>
              <a:rPr lang="en-CA" sz="8000" dirty="0" smtClean="0">
                <a:solidFill>
                  <a:srgbClr val="002060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Helvetica" charset="0"/>
                <a:cs typeface="Helvetica" charset="0"/>
              </a:rPr>
              <a:t>User-centered Approach to Design a Visual Text Analytic System</a:t>
            </a:r>
            <a:endParaRPr lang="en-US" sz="8000" dirty="0" smtClean="0">
              <a:solidFill>
                <a:srgbClr val="002060"/>
              </a:solidFill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  <a:latin typeface="Helvetica" charset="0"/>
              <a:cs typeface="Helvetica" charset="0"/>
            </a:endParaRPr>
          </a:p>
        </p:txBody>
      </p:sp>
      <p:sp>
        <p:nvSpPr>
          <p:cNvPr id="172" name="Text Box 16"/>
          <p:cNvSpPr txBox="1">
            <a:spLocks noChangeArrowheads="1"/>
          </p:cNvSpPr>
          <p:nvPr/>
        </p:nvSpPr>
        <p:spPr bwMode="auto">
          <a:xfrm>
            <a:off x="8228806" y="2344435"/>
            <a:ext cx="17668875" cy="24894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457200" tIns="457200" rIns="457200" bIns="457200" anchor="ctr" anchorCtr="1"/>
          <a:lstStyle/>
          <a:p>
            <a:pPr algn="ctr" defTabSz="4389438"/>
            <a:r>
              <a:rPr lang="en-CA" sz="5400" b="1" dirty="0" err="1" smtClean="0">
                <a:solidFill>
                  <a:srgbClr val="0070C0"/>
                </a:solidFill>
              </a:rPr>
              <a:t>Enamul</a:t>
            </a:r>
            <a:r>
              <a:rPr lang="en-CA" sz="5400" b="1" dirty="0" smtClean="0">
                <a:solidFill>
                  <a:srgbClr val="0070C0"/>
                </a:solidFill>
              </a:rPr>
              <a:t> </a:t>
            </a:r>
            <a:r>
              <a:rPr lang="en-CA" sz="5400" b="1" dirty="0" err="1" smtClean="0">
                <a:solidFill>
                  <a:srgbClr val="0070C0"/>
                </a:solidFill>
              </a:rPr>
              <a:t>Hoque</a:t>
            </a:r>
            <a:r>
              <a:rPr lang="en-CA" sz="5400" b="1" dirty="0" smtClean="0">
                <a:solidFill>
                  <a:srgbClr val="0070C0"/>
                </a:solidFill>
              </a:rPr>
              <a:t>, Giuseppe </a:t>
            </a:r>
            <a:r>
              <a:rPr lang="en-CA" sz="5400" b="1" dirty="0" err="1" smtClean="0">
                <a:solidFill>
                  <a:srgbClr val="0070C0"/>
                </a:solidFill>
              </a:rPr>
              <a:t>Carenini</a:t>
            </a:r>
            <a:endParaRPr lang="en-CA" sz="5400" b="1" dirty="0" smtClean="0">
              <a:solidFill>
                <a:srgbClr val="0070C0"/>
              </a:solidFill>
            </a:endParaRPr>
          </a:p>
          <a:p>
            <a:pPr algn="ctr" defTabSz="4389438"/>
            <a:r>
              <a:rPr lang="en-CA" sz="4000" dirty="0" smtClean="0"/>
              <a:t>{</a:t>
            </a:r>
            <a:r>
              <a:rPr lang="en-CA" sz="4000" dirty="0" err="1" smtClean="0"/>
              <a:t>enamul,carenini</a:t>
            </a:r>
            <a:r>
              <a:rPr lang="en-CA" sz="4000" dirty="0" smtClean="0"/>
              <a:t>}@</a:t>
            </a:r>
            <a:r>
              <a:rPr lang="en-CA" sz="4000" dirty="0" err="1" smtClean="0"/>
              <a:t>cs.ubc.ca</a:t>
            </a:r>
            <a:endParaRPr lang="en-CA" sz="4000" dirty="0" smtClean="0"/>
          </a:p>
          <a:p>
            <a:pPr algn="ctr" defTabSz="4389438"/>
            <a:r>
              <a:rPr lang="en-CA" sz="4000" dirty="0" smtClean="0"/>
              <a:t>University of British Columbia</a:t>
            </a:r>
            <a:endParaRPr lang="en-US" sz="4000" dirty="0"/>
          </a:p>
        </p:txBody>
      </p:sp>
      <p:sp>
        <p:nvSpPr>
          <p:cNvPr id="173" name="Rectangle 172"/>
          <p:cNvSpPr/>
          <p:nvPr/>
        </p:nvSpPr>
        <p:spPr>
          <a:xfrm>
            <a:off x="24002207" y="2542674"/>
            <a:ext cx="11429544" cy="2154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5400" b="1" dirty="0" err="1">
                <a:solidFill>
                  <a:srgbClr val="0070C0"/>
                </a:solidFill>
              </a:rPr>
              <a:t>Shafiq</a:t>
            </a:r>
            <a:r>
              <a:rPr lang="en-CA" sz="5400" b="1" dirty="0">
                <a:solidFill>
                  <a:srgbClr val="0070C0"/>
                </a:solidFill>
              </a:rPr>
              <a:t> </a:t>
            </a:r>
            <a:r>
              <a:rPr lang="en-CA" sz="5400" b="1" dirty="0" err="1">
                <a:solidFill>
                  <a:srgbClr val="0070C0"/>
                </a:solidFill>
              </a:rPr>
              <a:t>Joty</a:t>
            </a:r>
            <a:endParaRPr lang="en-CA" sz="5400" b="1" dirty="0">
              <a:solidFill>
                <a:srgbClr val="0070C0"/>
              </a:solidFill>
            </a:endParaRPr>
          </a:p>
          <a:p>
            <a:pPr algn="ctr"/>
            <a:r>
              <a:rPr lang="en-CA" sz="4000" dirty="0" smtClean="0"/>
              <a:t>sjoty@qf.org.qa</a:t>
            </a:r>
          </a:p>
          <a:p>
            <a:pPr algn="ctr"/>
            <a:r>
              <a:rPr lang="en-CA" sz="4000" dirty="0" smtClean="0"/>
              <a:t>Qatar </a:t>
            </a:r>
            <a:r>
              <a:rPr lang="en-CA" sz="4000" dirty="0"/>
              <a:t>Computing Research </a:t>
            </a:r>
            <a:r>
              <a:rPr lang="en-CA" sz="4000" dirty="0" smtClean="0"/>
              <a:t>Institute</a:t>
            </a:r>
            <a:endParaRPr lang="en-CA" sz="4000" dirty="0"/>
          </a:p>
        </p:txBody>
      </p:sp>
      <p:pic>
        <p:nvPicPr>
          <p:cNvPr id="174" name="Picture 4" descr="http://assets.brand.ubc.ca/signatures/4_logo/1_blue282/rgb/s4b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365344" y="419101"/>
            <a:ext cx="2091215" cy="2842429"/>
          </a:xfrm>
          <a:prstGeom prst="rect">
            <a:avLst/>
          </a:prstGeom>
          <a:noFill/>
        </p:spPr>
      </p:pic>
      <p:sp>
        <p:nvSpPr>
          <p:cNvPr id="176" name="Rectangle 175"/>
          <p:cNvSpPr/>
          <p:nvPr/>
        </p:nvSpPr>
        <p:spPr>
          <a:xfrm>
            <a:off x="403290" y="4908500"/>
            <a:ext cx="1268660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6000" b="1" dirty="0" smtClean="0">
                <a:solidFill>
                  <a:schemeClr val="accent6">
                    <a:lumMod val="50000"/>
                  </a:schemeClr>
                </a:solidFill>
              </a:rPr>
              <a:t>The Problem</a:t>
            </a:r>
          </a:p>
          <a:p>
            <a:endParaRPr lang="en-CA" sz="4000" b="0" dirty="0" smtClean="0"/>
          </a:p>
          <a:p>
            <a:endParaRPr lang="en-CA" sz="4000" dirty="0" smtClean="0">
              <a:solidFill>
                <a:schemeClr val="tx1"/>
              </a:solidFill>
            </a:endParaRPr>
          </a:p>
          <a:p>
            <a:endParaRPr lang="en-CA" sz="4000" dirty="0">
              <a:solidFill>
                <a:schemeClr val="tx1"/>
              </a:solidFill>
            </a:endParaRPr>
          </a:p>
        </p:txBody>
      </p:sp>
      <p:sp>
        <p:nvSpPr>
          <p:cNvPr id="177" name="Rectangle 176"/>
          <p:cNvSpPr/>
          <p:nvPr/>
        </p:nvSpPr>
        <p:spPr bwMode="auto">
          <a:xfrm>
            <a:off x="509497" y="8823156"/>
            <a:ext cx="12532275" cy="2951846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buClr>
                <a:srgbClr val="C00000"/>
              </a:buClr>
              <a:buSzPct val="80000"/>
            </a:pPr>
            <a:r>
              <a:rPr lang="en-CA" sz="5000" b="1" dirty="0" smtClean="0"/>
              <a:t>Information overload</a:t>
            </a:r>
            <a:r>
              <a:rPr lang="en-CA" sz="5000" dirty="0" smtClean="0"/>
              <a:t>:</a:t>
            </a:r>
          </a:p>
          <a:p>
            <a:pPr>
              <a:buClr>
                <a:srgbClr val="C00000"/>
              </a:buClr>
              <a:buSzPct val="80000"/>
              <a:buFont typeface="Wingdings" pitchFamily="2" charset="2"/>
              <a:buChar char="q"/>
            </a:pPr>
            <a:r>
              <a:rPr lang="en-CA" sz="4000" dirty="0" smtClean="0"/>
              <a:t>The readers skip comments</a:t>
            </a:r>
          </a:p>
          <a:p>
            <a:pPr>
              <a:buClr>
                <a:srgbClr val="C00000"/>
              </a:buClr>
              <a:buSzPct val="80000"/>
              <a:buFont typeface="Wingdings" pitchFamily="2" charset="2"/>
              <a:buChar char="q"/>
            </a:pPr>
            <a:r>
              <a:rPr lang="en-CA" sz="4000" dirty="0" smtClean="0"/>
              <a:t> Generate short response</a:t>
            </a:r>
          </a:p>
          <a:p>
            <a:pPr>
              <a:buClr>
                <a:srgbClr val="C00000"/>
              </a:buClr>
              <a:buSzPct val="80000"/>
              <a:buFont typeface="Wingdings" pitchFamily="2" charset="2"/>
              <a:buChar char="q"/>
            </a:pPr>
            <a:r>
              <a:rPr lang="en-CA" sz="4000" dirty="0" smtClean="0"/>
              <a:t> Leave the discussion prematurely</a:t>
            </a:r>
          </a:p>
        </p:txBody>
      </p:sp>
      <p:pic>
        <p:nvPicPr>
          <p:cNvPr id="178" name="Picture 2"/>
          <p:cNvPicPr>
            <a:picLocks noChangeAspect="1" noChangeArrowheads="1"/>
          </p:cNvPicPr>
          <p:nvPr/>
        </p:nvPicPr>
        <p:blipFill rotWithShape="1">
          <a:blip r:embed="rId6" cstate="print"/>
          <a:srcRect l="625" t="22910" r="88792" b="71979"/>
          <a:stretch/>
        </p:blipFill>
        <p:spPr bwMode="auto">
          <a:xfrm>
            <a:off x="24392451" y="9659227"/>
            <a:ext cx="2706226" cy="735323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79" name="Picture 35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16061958" y="9848266"/>
            <a:ext cx="2303555" cy="699615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80" name="Picture 2" descr="http://www-01.ibm.com/software/lotus/images/communities-i-con-530x140.gif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24502692" y="6316259"/>
            <a:ext cx="2510259" cy="6832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81" name="Picture 1"/>
          <p:cNvPicPr>
            <a:picLocks noChangeAspect="1" noChangeArrowheads="1"/>
          </p:cNvPicPr>
          <p:nvPr/>
        </p:nvPicPr>
        <p:blipFill rotWithShape="1">
          <a:blip r:embed="rId9" cstate="print"/>
          <a:srcRect l="18125" t="28889" r="46250" b="53459"/>
          <a:stretch/>
        </p:blipFill>
        <p:spPr bwMode="auto">
          <a:xfrm>
            <a:off x="15861933" y="6150965"/>
            <a:ext cx="2685993" cy="7486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3" name="Rectangle 182"/>
          <p:cNvSpPr/>
          <p:nvPr/>
        </p:nvSpPr>
        <p:spPr>
          <a:xfrm>
            <a:off x="10387522" y="17699354"/>
            <a:ext cx="184731" cy="7078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endParaRPr lang="en-CA" sz="4000" dirty="0" smtClean="0"/>
          </a:p>
        </p:txBody>
      </p:sp>
      <p:sp>
        <p:nvSpPr>
          <p:cNvPr id="186" name="Rectangle 185"/>
          <p:cNvSpPr/>
          <p:nvPr/>
        </p:nvSpPr>
        <p:spPr>
          <a:xfrm>
            <a:off x="13326813" y="20840765"/>
            <a:ext cx="2204881" cy="839807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sz="4500" b="1" dirty="0" smtClean="0">
                <a:solidFill>
                  <a:schemeClr val="tx2"/>
                </a:solidFill>
              </a:rPr>
              <a:t>Author</a:t>
            </a:r>
            <a:endParaRPr lang="en-CA" sz="4500" b="1" dirty="0">
              <a:solidFill>
                <a:schemeClr val="tx2"/>
              </a:solidFill>
            </a:endParaRPr>
          </a:p>
        </p:txBody>
      </p:sp>
      <p:sp>
        <p:nvSpPr>
          <p:cNvPr id="187" name="Rectangle 186"/>
          <p:cNvSpPr/>
          <p:nvPr/>
        </p:nvSpPr>
        <p:spPr>
          <a:xfrm>
            <a:off x="17039606" y="20418716"/>
            <a:ext cx="2095445" cy="78483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CA" sz="4500" b="1" dirty="0" smtClean="0">
                <a:solidFill>
                  <a:schemeClr val="tx2"/>
                </a:solidFill>
              </a:rPr>
              <a:t>Opinion</a:t>
            </a:r>
            <a:endParaRPr lang="en-CA" sz="4500" b="1" dirty="0">
              <a:solidFill>
                <a:schemeClr val="tx2"/>
              </a:solidFill>
            </a:endParaRPr>
          </a:p>
        </p:txBody>
      </p:sp>
      <p:sp>
        <p:nvSpPr>
          <p:cNvPr id="188" name="Rectangle 187"/>
          <p:cNvSpPr/>
          <p:nvPr/>
        </p:nvSpPr>
        <p:spPr>
          <a:xfrm>
            <a:off x="10181934" y="20408075"/>
            <a:ext cx="1862946" cy="78483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CA" sz="4500" b="1" dirty="0" smtClean="0">
                <a:solidFill>
                  <a:schemeClr val="tx2"/>
                </a:solidFill>
              </a:rPr>
              <a:t>Thread</a:t>
            </a:r>
            <a:endParaRPr lang="en-CA" sz="4500" b="1" dirty="0">
              <a:solidFill>
                <a:schemeClr val="tx2"/>
              </a:solidFill>
            </a:endParaRPr>
          </a:p>
        </p:txBody>
      </p:sp>
      <p:sp>
        <p:nvSpPr>
          <p:cNvPr id="203" name="Rectangle 202"/>
          <p:cNvSpPr/>
          <p:nvPr/>
        </p:nvSpPr>
        <p:spPr>
          <a:xfrm>
            <a:off x="1073919" y="15491728"/>
            <a:ext cx="7307287" cy="910322"/>
          </a:xfrm>
          <a:prstGeom prst="rect">
            <a:avLst/>
          </a:prstGeom>
          <a:solidFill>
            <a:srgbClr val="4F81BD">
              <a:alpha val="41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40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alibri"/>
              </a:rPr>
              <a:t>Why</a:t>
            </a:r>
            <a:r>
              <a:rPr kumimoji="0" lang="en-CA" sz="40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Calibri"/>
              </a:rPr>
              <a:t> </a:t>
            </a:r>
            <a:r>
              <a:rPr kumimoji="0" lang="en-CA" sz="40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alibri"/>
              </a:rPr>
              <a:t>and</a:t>
            </a:r>
            <a:r>
              <a:rPr lang="en-CA" sz="4000" kern="0" dirty="0" smtClean="0">
                <a:latin typeface="Calibri"/>
              </a:rPr>
              <a:t> </a:t>
            </a:r>
            <a:r>
              <a:rPr kumimoji="0" lang="en-CA" sz="40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alibri"/>
              </a:rPr>
              <a:t>how people read blogs?</a:t>
            </a:r>
          </a:p>
        </p:txBody>
      </p:sp>
      <p:sp>
        <p:nvSpPr>
          <p:cNvPr id="206" name="TextBox 205"/>
          <p:cNvSpPr txBox="1"/>
          <p:nvPr/>
        </p:nvSpPr>
        <p:spPr>
          <a:xfrm>
            <a:off x="835509" y="19229367"/>
            <a:ext cx="8555547" cy="1938992"/>
          </a:xfrm>
          <a:prstGeom prst="rect">
            <a:avLst/>
          </a:prstGeom>
          <a:noFill/>
          <a:ln w="25400" cap="flat" cmpd="sng" algn="ctr">
            <a:solidFill>
              <a:srgbClr val="8064A2">
                <a:shade val="50000"/>
              </a:srgbClr>
            </a:solidFill>
            <a:prstDash val="solid"/>
          </a:ln>
          <a:effectLst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CA" sz="40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Information and guidance  seeking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CA" sz="40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Keep track of arguments and evidences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CA" sz="40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Have fun and enjoyment</a:t>
            </a:r>
          </a:p>
        </p:txBody>
      </p:sp>
      <p:sp>
        <p:nvSpPr>
          <p:cNvPr id="207" name="Rectangle 206"/>
          <p:cNvSpPr/>
          <p:nvPr/>
        </p:nvSpPr>
        <p:spPr>
          <a:xfrm>
            <a:off x="3300413" y="17316450"/>
            <a:ext cx="6052344" cy="1323439"/>
          </a:xfrm>
          <a:prstGeom prst="rect">
            <a:avLst/>
          </a:prstGeom>
          <a:noFill/>
          <a:ln w="25400" cap="flat" cmpd="sng" algn="ctr">
            <a:solidFill>
              <a:srgbClr val="8064A2">
                <a:shade val="50000"/>
              </a:srgbClr>
            </a:solidFill>
            <a:prstDash val="solid"/>
          </a:ln>
          <a:effectLst/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CA" sz="40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Variety seeking behaviour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CA" sz="40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alibri"/>
                <a:ea typeface="+mn-ea"/>
                <a:cs typeface="+mn-cs"/>
              </a:rPr>
              <a:t>Skimming behaviour</a:t>
            </a:r>
            <a:endParaRPr kumimoji="0" lang="en-CA" sz="4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8" name="Oval 207"/>
          <p:cNvSpPr/>
          <p:nvPr/>
        </p:nvSpPr>
        <p:spPr>
          <a:xfrm>
            <a:off x="1035819" y="15576664"/>
            <a:ext cx="1219200" cy="677064"/>
          </a:xfrm>
          <a:prstGeom prst="ellipse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9" name="Oval 208"/>
          <p:cNvSpPr/>
          <p:nvPr/>
        </p:nvSpPr>
        <p:spPr>
          <a:xfrm>
            <a:off x="2932906" y="15576664"/>
            <a:ext cx="1219200" cy="753264"/>
          </a:xfrm>
          <a:prstGeom prst="ellipse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210" name="Straight Arrow Connector 209"/>
          <p:cNvCxnSpPr/>
          <p:nvPr/>
        </p:nvCxnSpPr>
        <p:spPr>
          <a:xfrm>
            <a:off x="1721619" y="16402050"/>
            <a:ext cx="0" cy="282731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1" name="Straight Arrow Connector 210"/>
          <p:cNvCxnSpPr/>
          <p:nvPr/>
        </p:nvCxnSpPr>
        <p:spPr>
          <a:xfrm>
            <a:off x="3631009" y="16402050"/>
            <a:ext cx="88504" cy="70263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14" name="Rectangle 213"/>
          <p:cNvSpPr/>
          <p:nvPr/>
        </p:nvSpPr>
        <p:spPr>
          <a:xfrm>
            <a:off x="509498" y="6011227"/>
            <a:ext cx="12532274" cy="1932047"/>
          </a:xfrm>
          <a:prstGeom prst="rect">
            <a:avLst/>
          </a:prstGeom>
          <a:noFill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CA" sz="4200" dirty="0" smtClean="0"/>
              <a:t>Asynchronous conversations such as a blog can generate a </a:t>
            </a:r>
            <a:r>
              <a:rPr lang="en-CA" sz="4200" b="1" dirty="0" smtClean="0"/>
              <a:t>long and complex thread </a:t>
            </a:r>
            <a:r>
              <a:rPr lang="en-CA" sz="4200" dirty="0" smtClean="0"/>
              <a:t>as comments are added by the participants</a:t>
            </a:r>
            <a:endParaRPr lang="en-CA" sz="4200" dirty="0"/>
          </a:p>
        </p:txBody>
      </p:sp>
      <p:sp>
        <p:nvSpPr>
          <p:cNvPr id="215" name="Down Arrow 214"/>
          <p:cNvSpPr/>
          <p:nvPr/>
        </p:nvSpPr>
        <p:spPr>
          <a:xfrm>
            <a:off x="6449679" y="8019474"/>
            <a:ext cx="762000" cy="65128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75" name="Picture 2"/>
          <p:cNvPicPr>
            <a:picLocks noChangeAspect="1" noChangeArrowheads="1"/>
          </p:cNvPicPr>
          <p:nvPr/>
        </p:nvPicPr>
        <p:blipFill>
          <a:blip r:embed="rId10" cstate="print"/>
          <a:srcRect l="21250" t="7778" r="42500" b="6667"/>
          <a:stretch>
            <a:fillRect/>
          </a:stretch>
        </p:blipFill>
        <p:spPr bwMode="auto">
          <a:xfrm>
            <a:off x="18998586" y="5593266"/>
            <a:ext cx="4756734" cy="6314974"/>
          </a:xfrm>
          <a:prstGeom prst="rect">
            <a:avLst/>
          </a:prstGeom>
          <a:ln w="38100" cap="sq">
            <a:solidFill>
              <a:schemeClr val="bg1">
                <a:lumMod val="65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355164" y="12417203"/>
            <a:ext cx="1005486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6000" b="1" dirty="0" smtClean="0">
                <a:solidFill>
                  <a:schemeClr val="accent6">
                    <a:lumMod val="50000"/>
                  </a:schemeClr>
                </a:solidFill>
              </a:rPr>
              <a:t>Applying User Centered Design</a:t>
            </a:r>
            <a:endParaRPr lang="en-CA" sz="60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" name="Curved Right Arrow 6"/>
          <p:cNvSpPr/>
          <p:nvPr/>
        </p:nvSpPr>
        <p:spPr>
          <a:xfrm>
            <a:off x="29740947" y="9740874"/>
            <a:ext cx="735991" cy="1709077"/>
          </a:xfrm>
          <a:prstGeom prst="curv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8" name="Down Arrow 87"/>
          <p:cNvSpPr/>
          <p:nvPr/>
        </p:nvSpPr>
        <p:spPr>
          <a:xfrm rot="16200000">
            <a:off x="30207775" y="13101665"/>
            <a:ext cx="732036" cy="2173031"/>
          </a:xfrm>
          <a:prstGeom prst="downArrow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55164" y="23027937"/>
            <a:ext cx="14709861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6000" b="1" dirty="0" smtClean="0">
                <a:solidFill>
                  <a:schemeClr val="accent6">
                    <a:lumMod val="50000"/>
                  </a:schemeClr>
                </a:solidFill>
              </a:rPr>
              <a:t>Interactive Topic model to Support User Tasks</a:t>
            </a:r>
            <a:endParaRPr lang="en-CA" sz="60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9657578" y="15570393"/>
            <a:ext cx="10533877" cy="6401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None/>
            </a:pPr>
            <a:r>
              <a:rPr lang="en-US" sz="4800" b="1" dirty="0" smtClean="0">
                <a:solidFill>
                  <a:schemeClr val="accent1">
                    <a:lumMod val="75000"/>
                  </a:schemeClr>
                </a:solidFill>
              </a:rPr>
              <a:t>Topic Model</a:t>
            </a:r>
          </a:p>
          <a:p>
            <a:pPr>
              <a:buNone/>
            </a:pPr>
            <a:r>
              <a:rPr lang="bn-BD" sz="3800" b="1" dirty="0" smtClean="0">
                <a:solidFill>
                  <a:schemeClr val="tx2"/>
                </a:solidFill>
              </a:rPr>
              <a:t>Segmentation:</a:t>
            </a:r>
            <a:r>
              <a:rPr lang="en-US" sz="3800" b="1" dirty="0">
                <a:solidFill>
                  <a:schemeClr val="tx2"/>
                </a:solidFill>
              </a:rPr>
              <a:t>  </a:t>
            </a:r>
            <a:r>
              <a:rPr lang="en-US" sz="3800" dirty="0" smtClean="0">
                <a:latin typeface="Calibri"/>
                <a:cs typeface="Calibri"/>
              </a:rPr>
              <a:t>Use graph-based clustering model that considers lexical cohesion and conversational structure.</a:t>
            </a:r>
          </a:p>
          <a:p>
            <a:r>
              <a:rPr lang="bn-BD" sz="3800" b="1" dirty="0" smtClean="0">
                <a:solidFill>
                  <a:schemeClr val="tx2"/>
                </a:solidFill>
              </a:rPr>
              <a:t>Labeling:</a:t>
            </a:r>
            <a:r>
              <a:rPr lang="en-US" sz="3800" b="1" dirty="0" smtClean="0">
                <a:solidFill>
                  <a:schemeClr val="tx2"/>
                </a:solidFill>
              </a:rPr>
              <a:t> </a:t>
            </a:r>
            <a:r>
              <a:rPr lang="bn-BD" sz="3800" dirty="0" smtClean="0">
                <a:latin typeface="Calibri"/>
                <a:cs typeface="Calibri"/>
              </a:rPr>
              <a:t>Generate </a:t>
            </a:r>
            <a:r>
              <a:rPr lang="bn-BD" sz="3800" i="1" dirty="0" smtClean="0">
                <a:latin typeface="Calibri"/>
                <a:cs typeface="Calibri"/>
              </a:rPr>
              <a:t>k</a:t>
            </a:r>
            <a:r>
              <a:rPr lang="bn-BD" sz="3800" dirty="0" smtClean="0">
                <a:latin typeface="Calibri"/>
                <a:cs typeface="Calibri"/>
              </a:rPr>
              <a:t> keyphrases for each segment</a:t>
            </a:r>
            <a:r>
              <a:rPr lang="en-US" sz="3800" dirty="0" smtClean="0">
                <a:latin typeface="Calibri"/>
                <a:cs typeface="Calibri"/>
              </a:rPr>
              <a:t> using graph-based </a:t>
            </a:r>
            <a:r>
              <a:rPr lang="en-US" sz="3800" dirty="0">
                <a:latin typeface="Calibri"/>
                <a:cs typeface="Calibri"/>
              </a:rPr>
              <a:t>c</a:t>
            </a:r>
            <a:r>
              <a:rPr lang="bn-BD" sz="3800" dirty="0" smtClean="0">
                <a:latin typeface="Calibri"/>
                <a:cs typeface="Calibri"/>
              </a:rPr>
              <a:t>o-ranking method</a:t>
            </a:r>
            <a:r>
              <a:rPr lang="en-US" sz="3800" smtClean="0">
                <a:latin typeface="Calibri"/>
                <a:cs typeface="Calibri"/>
              </a:rPr>
              <a:t>.</a:t>
            </a:r>
            <a:endParaRPr lang="en-US" sz="3800" dirty="0" smtClean="0">
              <a:latin typeface="Calibri"/>
              <a:cs typeface="Calibri"/>
            </a:endParaRPr>
          </a:p>
          <a:p>
            <a:endParaRPr lang="en-US" sz="48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4800" b="1" dirty="0" smtClean="0">
                <a:solidFill>
                  <a:schemeClr val="accent1">
                    <a:lumMod val="75000"/>
                  </a:schemeClr>
                </a:solidFill>
              </a:rPr>
              <a:t>Opinion extraction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800" dirty="0" smtClean="0"/>
              <a:t>Apply Semantic </a:t>
            </a:r>
            <a:r>
              <a:rPr lang="en-US" sz="3800" dirty="0"/>
              <a:t>Orientation </a:t>
            </a:r>
            <a:r>
              <a:rPr lang="en-US" sz="3800" dirty="0" err="1" smtClean="0"/>
              <a:t>CALculator</a:t>
            </a:r>
            <a:endParaRPr lang="en-US" sz="38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800" dirty="0" smtClean="0"/>
              <a:t>Compute polarity distribution for each comment</a:t>
            </a:r>
            <a:r>
              <a:rPr lang="en-US" sz="38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</p:txBody>
      </p:sp>
      <p:sp>
        <p:nvSpPr>
          <p:cNvPr id="20" name="Oval 19"/>
          <p:cNvSpPr/>
          <p:nvPr/>
        </p:nvSpPr>
        <p:spPr>
          <a:xfrm>
            <a:off x="10019506" y="15531832"/>
            <a:ext cx="9086504" cy="5270833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419100" indent="-419100">
              <a:buFont typeface="Arial" panose="020B0604020202020204" pitchFamily="34" charset="0"/>
              <a:buChar char="•"/>
            </a:pPr>
            <a:r>
              <a:rPr lang="en-CA" sz="4000" dirty="0">
                <a:solidFill>
                  <a:schemeClr val="tx1"/>
                </a:solidFill>
              </a:rPr>
              <a:t>What this conversation is about?</a:t>
            </a:r>
          </a:p>
          <a:p>
            <a:pPr marL="419100" indent="-419100">
              <a:buFont typeface="Arial" panose="020B0604020202020204" pitchFamily="34" charset="0"/>
              <a:buChar char="•"/>
            </a:pPr>
            <a:r>
              <a:rPr lang="en-CA" sz="4000" dirty="0">
                <a:solidFill>
                  <a:schemeClr val="tx1"/>
                </a:solidFill>
              </a:rPr>
              <a:t>What do people say about </a:t>
            </a:r>
            <a:r>
              <a:rPr lang="en-CA" sz="4000" b="1" dirty="0">
                <a:solidFill>
                  <a:schemeClr val="tx1"/>
                </a:solidFill>
              </a:rPr>
              <a:t>topic</a:t>
            </a:r>
            <a:r>
              <a:rPr lang="en-CA" sz="4000" dirty="0">
                <a:solidFill>
                  <a:schemeClr val="tx1"/>
                </a:solidFill>
              </a:rPr>
              <a:t> X? </a:t>
            </a:r>
          </a:p>
          <a:p>
            <a:pPr marL="419100" indent="-419100">
              <a:buFont typeface="Arial" panose="020B0604020202020204" pitchFamily="34" charset="0"/>
              <a:buChar char="•"/>
            </a:pPr>
            <a:r>
              <a:rPr lang="en-CA" sz="4000" dirty="0">
                <a:solidFill>
                  <a:schemeClr val="tx1"/>
                </a:solidFill>
              </a:rPr>
              <a:t>Why are people supporting an opinion?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499542" y="24060497"/>
            <a:ext cx="11641590" cy="6063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None/>
            </a:pPr>
            <a:r>
              <a:rPr lang="en-US" sz="5200" b="1" dirty="0" smtClean="0">
                <a:solidFill>
                  <a:schemeClr val="accent1">
                    <a:lumMod val="75000"/>
                  </a:schemeClr>
                </a:solidFill>
              </a:rPr>
              <a:t>Why?</a:t>
            </a:r>
          </a:p>
          <a:p>
            <a:pPr marL="514350" indent="-514350">
              <a:buNone/>
            </a:pPr>
            <a:r>
              <a:rPr lang="en-US" sz="4000" dirty="0" smtClean="0"/>
              <a:t>Given an initial model:</a:t>
            </a:r>
          </a:p>
          <a:p>
            <a:pPr marL="432000" indent="-432000">
              <a:buFont typeface="Arial" panose="020B0604020202020204" pitchFamily="34" charset="0"/>
              <a:buChar char="•"/>
            </a:pPr>
            <a:r>
              <a:rPr lang="en-US" sz="4000" dirty="0" smtClean="0"/>
              <a:t>Topic model might be noisy</a:t>
            </a:r>
          </a:p>
          <a:p>
            <a:pPr marL="432000" indent="-432000">
              <a:buFont typeface="Arial" panose="020B0604020202020204" pitchFamily="34" charset="0"/>
              <a:buChar char="•"/>
            </a:pPr>
            <a:r>
              <a:rPr lang="en-US" sz="4000" dirty="0" smtClean="0"/>
              <a:t>Users </a:t>
            </a:r>
            <a:r>
              <a:rPr lang="en-US" sz="4000" dirty="0"/>
              <a:t>may </a:t>
            </a:r>
            <a:r>
              <a:rPr lang="en-US" sz="4000" dirty="0" smtClean="0"/>
              <a:t>be different (e.g., in expertise)</a:t>
            </a:r>
          </a:p>
          <a:p>
            <a:pPr marL="432000" indent="-432000">
              <a:buFont typeface="Arial" panose="020B0604020202020204" pitchFamily="34" charset="0"/>
              <a:buChar char="•"/>
            </a:pPr>
            <a:r>
              <a:rPr lang="en-US" sz="4000" dirty="0" smtClean="0"/>
              <a:t>Task may require to change the topic granularity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sz="4000" dirty="0" smtClean="0"/>
          </a:p>
          <a:p>
            <a:endParaRPr lang="en-US" sz="4000" b="1" dirty="0" smtClean="0"/>
          </a:p>
          <a:p>
            <a:pPr marL="514350" indent="-514350">
              <a:buNone/>
            </a:pPr>
            <a:endParaRPr lang="en-US" sz="4800" b="1" dirty="0" smtClean="0"/>
          </a:p>
          <a:p>
            <a:pPr marL="514350" indent="-514350">
              <a:buNone/>
            </a:pPr>
            <a:endParaRPr lang="en-US" sz="4800" b="1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8" name="Picture 2"/>
          <p:cNvPicPr>
            <a:picLocks noChangeAspect="1" noChangeArrowheads="1"/>
          </p:cNvPicPr>
          <p:nvPr/>
        </p:nvPicPr>
        <p:blipFill rotWithShape="1">
          <a:blip r:embed="rId4" cstate="print"/>
          <a:srcRect l="54173" t="35707" r="37383" b="50911"/>
          <a:stretch/>
        </p:blipFill>
        <p:spPr bwMode="auto">
          <a:xfrm>
            <a:off x="25333442" y="23986023"/>
            <a:ext cx="2529477" cy="22549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9" name="Picture 2"/>
          <p:cNvPicPr>
            <a:picLocks noChangeAspect="1" noChangeArrowheads="1"/>
          </p:cNvPicPr>
          <p:nvPr/>
        </p:nvPicPr>
        <p:blipFill rotWithShape="1">
          <a:blip r:embed="rId4" cstate="print"/>
          <a:srcRect l="64202" t="51617" r="24368" b="33901"/>
          <a:stretch/>
        </p:blipFill>
        <p:spPr bwMode="auto">
          <a:xfrm>
            <a:off x="26536557" y="26419114"/>
            <a:ext cx="3800476" cy="27088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" name="Rectangle 24"/>
          <p:cNvSpPr/>
          <p:nvPr/>
        </p:nvSpPr>
        <p:spPr>
          <a:xfrm>
            <a:off x="381205" y="27212348"/>
            <a:ext cx="12486489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4000" b="1" dirty="0" smtClean="0">
                <a:solidFill>
                  <a:schemeClr val="accent1">
                    <a:lumMod val="75000"/>
                  </a:schemeClr>
                </a:solidFill>
              </a:rPr>
              <a:t>Example:</a:t>
            </a:r>
            <a:r>
              <a:rPr lang="en-CA" sz="3400" b="1" dirty="0" smtClean="0"/>
              <a:t>  A </a:t>
            </a:r>
            <a:r>
              <a:rPr lang="en-CA" sz="3400" dirty="0" smtClean="0"/>
              <a:t>system generated topic is “Military </a:t>
            </a:r>
            <a:r>
              <a:rPr lang="en-CA" sz="3400" dirty="0"/>
              <a:t>security</a:t>
            </a:r>
            <a:r>
              <a:rPr lang="en-CA" sz="3400" dirty="0" smtClean="0"/>
              <a:t>”.</a:t>
            </a:r>
          </a:p>
          <a:p>
            <a:r>
              <a:rPr lang="en-CA" sz="3400" dirty="0" smtClean="0"/>
              <a:t> It consists of sub-topics:  “advance hacking”, “defence facility” and “security lapses”.  </a:t>
            </a:r>
          </a:p>
          <a:p>
            <a:r>
              <a:rPr lang="en-CA" sz="3400" b="1" dirty="0" smtClean="0"/>
              <a:t>Task:</a:t>
            </a:r>
            <a:r>
              <a:rPr lang="en-CA" sz="3400" dirty="0" smtClean="0"/>
              <a:t> </a:t>
            </a:r>
            <a:r>
              <a:rPr lang="en-CA" sz="3400" i="1" dirty="0" smtClean="0"/>
              <a:t> </a:t>
            </a:r>
            <a:r>
              <a:rPr lang="en-CA" sz="3400" dirty="0" smtClean="0"/>
              <a:t>What </a:t>
            </a:r>
            <a:r>
              <a:rPr lang="en-CA" sz="3400" dirty="0"/>
              <a:t>opinions are expressed about </a:t>
            </a:r>
            <a:r>
              <a:rPr lang="en-CA" sz="3400" dirty="0" smtClean="0"/>
              <a:t> </a:t>
            </a:r>
            <a:r>
              <a:rPr lang="en-CA" sz="3400" dirty="0" smtClean="0">
                <a:solidFill>
                  <a:srgbClr val="7030A0"/>
                </a:solidFill>
              </a:rPr>
              <a:t>“</a:t>
            </a:r>
            <a:r>
              <a:rPr lang="en-CA" sz="3400" b="1" dirty="0" smtClean="0">
                <a:solidFill>
                  <a:srgbClr val="7030A0"/>
                </a:solidFill>
              </a:rPr>
              <a:t>security lapses”</a:t>
            </a:r>
            <a:r>
              <a:rPr lang="en-CA" sz="3400" b="1" dirty="0" smtClean="0"/>
              <a:t>?</a:t>
            </a:r>
          </a:p>
          <a:p>
            <a:r>
              <a:rPr lang="en-CA" sz="3400" dirty="0" smtClean="0"/>
              <a:t>The user </a:t>
            </a:r>
            <a:r>
              <a:rPr lang="en-CA" sz="3400" dirty="0"/>
              <a:t>needs to </a:t>
            </a:r>
            <a:r>
              <a:rPr lang="en-CA" sz="3400" dirty="0" smtClean="0"/>
              <a:t>split </a:t>
            </a:r>
            <a:r>
              <a:rPr lang="en-CA" sz="3400" dirty="0">
                <a:solidFill>
                  <a:schemeClr val="accent4">
                    <a:lumMod val="75000"/>
                  </a:schemeClr>
                </a:solidFill>
              </a:rPr>
              <a:t>“Military security</a:t>
            </a:r>
            <a:r>
              <a:rPr lang="en-CA" sz="3400" dirty="0" smtClean="0">
                <a:solidFill>
                  <a:schemeClr val="accent4">
                    <a:lumMod val="75000"/>
                  </a:schemeClr>
                </a:solidFill>
              </a:rPr>
              <a:t>” </a:t>
            </a:r>
            <a:r>
              <a:rPr lang="en-CA" sz="3400" dirty="0" smtClean="0"/>
              <a:t>into </a:t>
            </a:r>
            <a:r>
              <a:rPr lang="en-CA" sz="3400" dirty="0"/>
              <a:t>further sub-topics.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2777199" y="15468600"/>
            <a:ext cx="436049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 smtClean="0">
                <a:solidFill>
                  <a:schemeClr val="tx2"/>
                </a:solidFill>
              </a:rPr>
              <a:t>Sample Tasks</a:t>
            </a:r>
            <a:endParaRPr lang="en-US" sz="5000" b="1" dirty="0">
              <a:solidFill>
                <a:schemeClr val="tx2"/>
              </a:solidFill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25333442" y="25892524"/>
            <a:ext cx="29391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Topic Split</a:t>
            </a:r>
            <a:endParaRPr lang="en-US" sz="3600" dirty="0"/>
          </a:p>
        </p:txBody>
      </p:sp>
      <p:sp>
        <p:nvSpPr>
          <p:cNvPr id="121" name="TextBox 120"/>
          <p:cNvSpPr txBox="1"/>
          <p:nvPr/>
        </p:nvSpPr>
        <p:spPr>
          <a:xfrm>
            <a:off x="28272626" y="25864633"/>
            <a:ext cx="29391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Topic Merge</a:t>
            </a:r>
            <a:endParaRPr lang="en-US" sz="3600" dirty="0"/>
          </a:p>
        </p:txBody>
      </p:sp>
      <p:sp>
        <p:nvSpPr>
          <p:cNvPr id="122" name="TextBox 121"/>
          <p:cNvSpPr txBox="1"/>
          <p:nvPr/>
        </p:nvSpPr>
        <p:spPr>
          <a:xfrm>
            <a:off x="25657051" y="29004437"/>
            <a:ext cx="6265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Topic Assignment modification</a:t>
            </a:r>
            <a:endParaRPr lang="en-US" sz="3600" dirty="0"/>
          </a:p>
        </p:txBody>
      </p:sp>
      <p:sp>
        <p:nvSpPr>
          <p:cNvPr id="69" name="Rectangle 68"/>
          <p:cNvSpPr/>
          <p:nvPr/>
        </p:nvSpPr>
        <p:spPr>
          <a:xfrm>
            <a:off x="12771442" y="24128174"/>
            <a:ext cx="1768754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4350" indent="-514350">
              <a:buNone/>
            </a:pPr>
            <a:r>
              <a:rPr lang="en-US" sz="5200" b="1" dirty="0" smtClean="0">
                <a:solidFill>
                  <a:schemeClr val="accent1">
                    <a:lumMod val="75000"/>
                  </a:schemeClr>
                </a:solidFill>
              </a:rPr>
              <a:t>How?</a:t>
            </a:r>
            <a:endParaRPr lang="en-US" sz="5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0" name="Pentagon 69"/>
          <p:cNvSpPr/>
          <p:nvPr/>
        </p:nvSpPr>
        <p:spPr>
          <a:xfrm>
            <a:off x="23666627" y="26225214"/>
            <a:ext cx="921791" cy="735122"/>
          </a:xfrm>
          <a:prstGeom prst="homePlat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/>
          <p:cNvSpPr/>
          <p:nvPr/>
        </p:nvSpPr>
        <p:spPr>
          <a:xfrm>
            <a:off x="30547453" y="10895879"/>
            <a:ext cx="111824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4800" dirty="0" smtClean="0"/>
              <a:t>Tightly integrate NLP and </a:t>
            </a:r>
            <a:r>
              <a:rPr lang="en-CA" sz="4800" dirty="0" err="1" smtClean="0"/>
              <a:t>InfoVis</a:t>
            </a:r>
            <a:r>
              <a:rPr lang="en-CA" sz="4800" dirty="0" smtClean="0"/>
              <a:t> techniques</a:t>
            </a:r>
            <a:endParaRPr lang="en-CA" sz="4800" dirty="0"/>
          </a:p>
        </p:txBody>
      </p:sp>
      <p:sp>
        <p:nvSpPr>
          <p:cNvPr id="189" name="Rectangle 188"/>
          <p:cNvSpPr/>
          <p:nvPr/>
        </p:nvSpPr>
        <p:spPr>
          <a:xfrm>
            <a:off x="9889659" y="15220563"/>
            <a:ext cx="2535759" cy="78483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CA" sz="4500" b="1" dirty="0" smtClean="0">
                <a:solidFill>
                  <a:schemeClr val="tx2"/>
                </a:solidFill>
              </a:rPr>
              <a:t>Comment</a:t>
            </a:r>
            <a:endParaRPr lang="en-CA" sz="4500" b="1" dirty="0">
              <a:solidFill>
                <a:schemeClr val="tx2"/>
              </a:solidFill>
            </a:endParaRPr>
          </a:p>
        </p:txBody>
      </p:sp>
      <p:sp>
        <p:nvSpPr>
          <p:cNvPr id="185" name="Rectangle 184"/>
          <p:cNvSpPr/>
          <p:nvPr/>
        </p:nvSpPr>
        <p:spPr>
          <a:xfrm>
            <a:off x="17132587" y="15330517"/>
            <a:ext cx="1796928" cy="7715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sz="4500" b="1" dirty="0" smtClean="0">
                <a:solidFill>
                  <a:schemeClr val="tx2"/>
                </a:solidFill>
              </a:rPr>
              <a:t>Topic</a:t>
            </a:r>
            <a:endParaRPr lang="en-CA" sz="4500" b="1" dirty="0">
              <a:solidFill>
                <a:schemeClr val="tx2"/>
              </a:solidFill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14716341" y="24156749"/>
            <a:ext cx="7171074" cy="1592900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4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/>
              </a:rPr>
              <a:t>Underlying</a:t>
            </a:r>
            <a:r>
              <a:rPr kumimoji="0" lang="en-CA" sz="50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/>
              </a:rPr>
              <a:t> Topic Model</a:t>
            </a:r>
          </a:p>
        </p:txBody>
      </p:sp>
      <p:sp>
        <p:nvSpPr>
          <p:cNvPr id="94" name="Rectangle 93"/>
          <p:cNvSpPr/>
          <p:nvPr/>
        </p:nvSpPr>
        <p:spPr>
          <a:xfrm>
            <a:off x="14716341" y="27626939"/>
            <a:ext cx="7171074" cy="2182243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48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Visual Interface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CA" sz="3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Supports user feedback interactions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CA" sz="3600" b="0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Visualizes the changes in the results</a:t>
            </a:r>
          </a:p>
        </p:txBody>
      </p:sp>
      <p:cxnSp>
        <p:nvCxnSpPr>
          <p:cNvPr id="95" name="Straight Arrow Connector 94"/>
          <p:cNvCxnSpPr/>
          <p:nvPr/>
        </p:nvCxnSpPr>
        <p:spPr>
          <a:xfrm>
            <a:off x="17147516" y="25749649"/>
            <a:ext cx="0" cy="18772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TextBox 95"/>
          <p:cNvSpPr txBox="1"/>
          <p:nvPr/>
        </p:nvSpPr>
        <p:spPr>
          <a:xfrm>
            <a:off x="14955377" y="26164832"/>
            <a:ext cx="21921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800" dirty="0" smtClean="0"/>
              <a:t>updates</a:t>
            </a:r>
            <a:endParaRPr lang="en-CA" sz="4800" dirty="0"/>
          </a:p>
        </p:txBody>
      </p:sp>
      <p:cxnSp>
        <p:nvCxnSpPr>
          <p:cNvPr id="97" name="Straight Arrow Connector 96"/>
          <p:cNvCxnSpPr/>
          <p:nvPr/>
        </p:nvCxnSpPr>
        <p:spPr>
          <a:xfrm flipV="1">
            <a:off x="19890716" y="25749649"/>
            <a:ext cx="0" cy="18772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/>
          <p:cNvSpPr txBox="1"/>
          <p:nvPr/>
        </p:nvSpPr>
        <p:spPr>
          <a:xfrm>
            <a:off x="19869275" y="26174357"/>
            <a:ext cx="37472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800" dirty="0" smtClean="0"/>
              <a:t>User feedback</a:t>
            </a:r>
            <a:endParaRPr lang="en-CA" sz="4800" dirty="0"/>
          </a:p>
        </p:txBody>
      </p:sp>
      <p:sp>
        <p:nvSpPr>
          <p:cNvPr id="100" name="Rounded Rectangle 99"/>
          <p:cNvSpPr/>
          <p:nvPr/>
        </p:nvSpPr>
        <p:spPr>
          <a:xfrm>
            <a:off x="355164" y="12151545"/>
            <a:ext cx="42090108" cy="2520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1" name="Rounded Rectangle 100"/>
          <p:cNvSpPr/>
          <p:nvPr/>
        </p:nvSpPr>
        <p:spPr>
          <a:xfrm>
            <a:off x="507564" y="22651035"/>
            <a:ext cx="42090108" cy="2520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3" name="Rounded Rectangle 102"/>
          <p:cNvSpPr/>
          <p:nvPr/>
        </p:nvSpPr>
        <p:spPr>
          <a:xfrm>
            <a:off x="459438" y="4700037"/>
            <a:ext cx="42090108" cy="252000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6" name="Down Arrow 105"/>
          <p:cNvSpPr/>
          <p:nvPr/>
        </p:nvSpPr>
        <p:spPr>
          <a:xfrm rot="16200000">
            <a:off x="18661790" y="13128676"/>
            <a:ext cx="732036" cy="2173031"/>
          </a:xfrm>
          <a:prstGeom prst="downArrow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99" name="Picture 98" descr="QCRI_MasterLogo_Lockup 80-20_PRIMARY.PDF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89" t="17391" r="11497" b="17990"/>
          <a:stretch/>
        </p:blipFill>
        <p:spPr>
          <a:xfrm>
            <a:off x="37020201" y="1"/>
            <a:ext cx="5810080" cy="3241768"/>
          </a:xfrm>
          <a:prstGeom prst="rect">
            <a:avLst/>
          </a:prstGeom>
        </p:spPr>
      </p:pic>
      <p:pic>
        <p:nvPicPr>
          <p:cNvPr id="107" name="Picture 3"/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29" t="12083" r="58105" b="81250"/>
          <a:stretch/>
        </p:blipFill>
        <p:spPr bwMode="auto">
          <a:xfrm>
            <a:off x="15531694" y="8098777"/>
            <a:ext cx="1937086" cy="999787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9" name="Picture 2" descr="Apple News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49606" y="7940284"/>
            <a:ext cx="2381250" cy="676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5212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29" t="12083" r="58105" b="81250"/>
          <a:stretch/>
        </p:blipFill>
        <p:spPr bwMode="auto">
          <a:xfrm>
            <a:off x="17745075" y="9886950"/>
            <a:ext cx="177165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36372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6830</TotalTime>
  <Words>390</Words>
  <Application>Microsoft Office PowerPoint</Application>
  <PresentationFormat>Custom</PresentationFormat>
  <Paragraphs>87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Yashar Mehdad</dc:creator>
  <cp:lastModifiedBy>Enamul Hoque</cp:lastModifiedBy>
  <cp:revision>353</cp:revision>
  <cp:lastPrinted>2014-06-18T20:58:40Z</cp:lastPrinted>
  <dcterms:created xsi:type="dcterms:W3CDTF">2013-05-25T22:46:11Z</dcterms:created>
  <dcterms:modified xsi:type="dcterms:W3CDTF">2014-06-18T22:17:33Z</dcterms:modified>
</cp:coreProperties>
</file>

<file path=docProps/thumbnail.jpeg>
</file>